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75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93830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94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74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91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158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37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48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10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81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0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5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6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6DBB8BE-6E0C-4F61-8664-3F9F3D720163}" type="datetimeFigureOut">
              <a:rPr lang="en-US" smtClean="0"/>
              <a:t>3/6/2019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633E4-A391-4098-950C-F28F6E41E9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201C79-6E3F-4752-AAB4-A34E76DD6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0"/>
            <a:ext cx="5222325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>
                <a:solidFill>
                  <a:srgbClr val="EBEBEB"/>
                </a:solidFill>
              </a:rPr>
              <a:t>Geospatial analysis of Avian activity in the RGV on Python with</a:t>
            </a:r>
            <a:br>
              <a:rPr lang="en-US" sz="3400" dirty="0">
                <a:solidFill>
                  <a:srgbClr val="EBEBEB"/>
                </a:solidFill>
              </a:rPr>
            </a:br>
            <a:r>
              <a:rPr lang="en-US" sz="3400" dirty="0" err="1">
                <a:solidFill>
                  <a:srgbClr val="EBEBEB"/>
                </a:solidFill>
              </a:rPr>
              <a:t>eBird.api</a:t>
            </a:r>
            <a:r>
              <a:rPr lang="en-US" sz="3400" dirty="0">
                <a:solidFill>
                  <a:srgbClr val="EBEBEB"/>
                </a:solidFill>
              </a:rPr>
              <a:t> and </a:t>
            </a:r>
            <a:r>
              <a:rPr lang="en-US" sz="3400" dirty="0" err="1">
                <a:solidFill>
                  <a:srgbClr val="EBEBEB"/>
                </a:solidFill>
              </a:rPr>
              <a:t>GIS.api</a:t>
            </a:r>
            <a:endParaRPr lang="en-US" sz="3400" dirty="0">
              <a:solidFill>
                <a:srgbClr val="EBEBEB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285A89-0DC0-40C5-8368-F071EDF389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012" y="4777380"/>
            <a:ext cx="5222326" cy="8614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t>Bridgett Collis</a:t>
            </a:r>
          </a:p>
          <a:p>
            <a:r>
              <a:rPr lang="en-US">
                <a:solidFill>
                  <a:schemeClr val="tx2">
                    <a:lumMod val="40000"/>
                    <a:lumOff val="60000"/>
                  </a:schemeClr>
                </a:solidFill>
              </a:rPr>
              <a:t>Scientific Computing</a:t>
            </a:r>
          </a:p>
        </p:txBody>
      </p:sp>
      <p:sp>
        <p:nvSpPr>
          <p:cNvPr id="73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09811DF6-66E4-43D5-B564-315179653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81964" cy="6858000"/>
          </a:xfrm>
          <a:custGeom>
            <a:avLst/>
            <a:gdLst>
              <a:gd name="connsiteX0" fmla="*/ 3137249 w 4481964"/>
              <a:gd name="connsiteY0" fmla="*/ 0 h 6858000"/>
              <a:gd name="connsiteX1" fmla="*/ 4480787 w 4481964"/>
              <a:gd name="connsiteY1" fmla="*/ 0 h 6858000"/>
              <a:gd name="connsiteX2" fmla="*/ 4455742 w 4481964"/>
              <a:gd name="connsiteY2" fmla="*/ 155676 h 6858000"/>
              <a:gd name="connsiteX3" fmla="*/ 4431873 w 4481964"/>
              <a:gd name="connsiteY3" fmla="*/ 310667 h 6858000"/>
              <a:gd name="connsiteX4" fmla="*/ 4408509 w 4481964"/>
              <a:gd name="connsiteY4" fmla="*/ 466344 h 6858000"/>
              <a:gd name="connsiteX5" fmla="*/ 4388506 w 4481964"/>
              <a:gd name="connsiteY5" fmla="*/ 622706 h 6858000"/>
              <a:gd name="connsiteX6" fmla="*/ 4368335 w 4481964"/>
              <a:gd name="connsiteY6" fmla="*/ 778383 h 6858000"/>
              <a:gd name="connsiteX7" fmla="*/ 4349509 w 4481964"/>
              <a:gd name="connsiteY7" fmla="*/ 934745 h 6858000"/>
              <a:gd name="connsiteX8" fmla="*/ 4333373 w 4481964"/>
              <a:gd name="connsiteY8" fmla="*/ 1089050 h 6858000"/>
              <a:gd name="connsiteX9" fmla="*/ 4318077 w 4481964"/>
              <a:gd name="connsiteY9" fmla="*/ 1245413 h 6858000"/>
              <a:gd name="connsiteX10" fmla="*/ 4304125 w 4481964"/>
              <a:gd name="connsiteY10" fmla="*/ 1401089 h 6858000"/>
              <a:gd name="connsiteX11" fmla="*/ 4292023 w 4481964"/>
              <a:gd name="connsiteY11" fmla="*/ 1554023 h 6858000"/>
              <a:gd name="connsiteX12" fmla="*/ 4279920 w 4481964"/>
              <a:gd name="connsiteY12" fmla="*/ 1709013 h 6858000"/>
              <a:gd name="connsiteX13" fmla="*/ 4269835 w 4481964"/>
              <a:gd name="connsiteY13" fmla="*/ 1861947 h 6858000"/>
              <a:gd name="connsiteX14" fmla="*/ 4261935 w 4481964"/>
              <a:gd name="connsiteY14" fmla="*/ 2014880 h 6858000"/>
              <a:gd name="connsiteX15" fmla="*/ 4253698 w 4481964"/>
              <a:gd name="connsiteY15" fmla="*/ 2167128 h 6858000"/>
              <a:gd name="connsiteX16" fmla="*/ 4246807 w 4481964"/>
              <a:gd name="connsiteY16" fmla="*/ 2318004 h 6858000"/>
              <a:gd name="connsiteX17" fmla="*/ 4241932 w 4481964"/>
              <a:gd name="connsiteY17" fmla="*/ 2467508 h 6858000"/>
              <a:gd name="connsiteX18" fmla="*/ 4237730 w 4481964"/>
              <a:gd name="connsiteY18" fmla="*/ 2617013 h 6858000"/>
              <a:gd name="connsiteX19" fmla="*/ 4233696 w 4481964"/>
              <a:gd name="connsiteY19" fmla="*/ 2765145 h 6858000"/>
              <a:gd name="connsiteX20" fmla="*/ 4231847 w 4481964"/>
              <a:gd name="connsiteY20" fmla="*/ 2911221 h 6858000"/>
              <a:gd name="connsiteX21" fmla="*/ 4229830 w 4481964"/>
              <a:gd name="connsiteY21" fmla="*/ 3057296 h 6858000"/>
              <a:gd name="connsiteX22" fmla="*/ 4228821 w 4481964"/>
              <a:gd name="connsiteY22" fmla="*/ 3201314 h 6858000"/>
              <a:gd name="connsiteX23" fmla="*/ 4229830 w 4481964"/>
              <a:gd name="connsiteY23" fmla="*/ 3343960 h 6858000"/>
              <a:gd name="connsiteX24" fmla="*/ 4229830 w 4481964"/>
              <a:gd name="connsiteY24" fmla="*/ 3485235 h 6858000"/>
              <a:gd name="connsiteX25" fmla="*/ 4231847 w 4481964"/>
              <a:gd name="connsiteY25" fmla="*/ 3625138 h 6858000"/>
              <a:gd name="connsiteX26" fmla="*/ 4234872 w 4481964"/>
              <a:gd name="connsiteY26" fmla="*/ 3762298 h 6858000"/>
              <a:gd name="connsiteX27" fmla="*/ 4237730 w 4481964"/>
              <a:gd name="connsiteY27" fmla="*/ 3898087 h 6858000"/>
              <a:gd name="connsiteX28" fmla="*/ 4240924 w 4481964"/>
              <a:gd name="connsiteY28" fmla="*/ 4031132 h 6858000"/>
              <a:gd name="connsiteX29" fmla="*/ 4245798 w 4481964"/>
              <a:gd name="connsiteY29" fmla="*/ 4163491 h 6858000"/>
              <a:gd name="connsiteX30" fmla="*/ 4251009 w 4481964"/>
              <a:gd name="connsiteY30" fmla="*/ 4293793 h 6858000"/>
              <a:gd name="connsiteX31" fmla="*/ 4255715 w 4481964"/>
              <a:gd name="connsiteY31" fmla="*/ 4421352 h 6858000"/>
              <a:gd name="connsiteX32" fmla="*/ 4268995 w 4481964"/>
              <a:gd name="connsiteY32" fmla="*/ 4670298 h 6858000"/>
              <a:gd name="connsiteX33" fmla="*/ 4283114 w 4481964"/>
              <a:gd name="connsiteY33" fmla="*/ 4908956 h 6858000"/>
              <a:gd name="connsiteX34" fmla="*/ 4297906 w 4481964"/>
              <a:gd name="connsiteY34" fmla="*/ 5138013 h 6858000"/>
              <a:gd name="connsiteX35" fmla="*/ 4314211 w 4481964"/>
              <a:gd name="connsiteY35" fmla="*/ 5354726 h 6858000"/>
              <a:gd name="connsiteX36" fmla="*/ 4331188 w 4481964"/>
              <a:gd name="connsiteY36" fmla="*/ 5561838 h 6858000"/>
              <a:gd name="connsiteX37" fmla="*/ 4349509 w 4481964"/>
              <a:gd name="connsiteY37" fmla="*/ 5753862 h 6858000"/>
              <a:gd name="connsiteX38" fmla="*/ 4367495 w 4481964"/>
              <a:gd name="connsiteY38" fmla="*/ 5934227 h 6858000"/>
              <a:gd name="connsiteX39" fmla="*/ 4385480 w 4481964"/>
              <a:gd name="connsiteY39" fmla="*/ 6100191 h 6858000"/>
              <a:gd name="connsiteX40" fmla="*/ 4402457 w 4481964"/>
              <a:gd name="connsiteY40" fmla="*/ 6252438 h 6858000"/>
              <a:gd name="connsiteX41" fmla="*/ 4418594 w 4481964"/>
              <a:gd name="connsiteY41" fmla="*/ 6387541 h 6858000"/>
              <a:gd name="connsiteX42" fmla="*/ 4433890 w 4481964"/>
              <a:gd name="connsiteY42" fmla="*/ 6509613 h 6858000"/>
              <a:gd name="connsiteX43" fmla="*/ 4446665 w 4481964"/>
              <a:gd name="connsiteY43" fmla="*/ 6612483 h 6858000"/>
              <a:gd name="connsiteX44" fmla="*/ 4458767 w 4481964"/>
              <a:gd name="connsiteY44" fmla="*/ 6698894 h 6858000"/>
              <a:gd name="connsiteX45" fmla="*/ 4476081 w 4481964"/>
              <a:gd name="connsiteY45" fmla="*/ 6817538 h 6858000"/>
              <a:gd name="connsiteX46" fmla="*/ 4481964 w 4481964"/>
              <a:gd name="connsiteY46" fmla="*/ 6858000 h 6858000"/>
              <a:gd name="connsiteX47" fmla="*/ 3577807 w 4481964"/>
              <a:gd name="connsiteY47" fmla="*/ 6858000 h 6858000"/>
              <a:gd name="connsiteX48" fmla="*/ 3577807 w 4481964"/>
              <a:gd name="connsiteY48" fmla="*/ 6858000 h 6858000"/>
              <a:gd name="connsiteX49" fmla="*/ 0 w 4481964"/>
              <a:gd name="connsiteY49" fmla="*/ 6858000 h 6858000"/>
              <a:gd name="connsiteX50" fmla="*/ 0 w 4481964"/>
              <a:gd name="connsiteY50" fmla="*/ 0 h 6858000"/>
              <a:gd name="connsiteX51" fmla="*/ 3137249 w 448196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481964" h="6858000">
                <a:moveTo>
                  <a:pt x="3137249" y="0"/>
                </a:move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3577807" y="6858000"/>
                </a:lnTo>
                <a:lnTo>
                  <a:pt x="0" y="6858000"/>
                </a:lnTo>
                <a:lnTo>
                  <a:pt x="0" y="0"/>
                </a:lnTo>
                <a:lnTo>
                  <a:pt x="313724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Image result for ebird">
            <a:extLst>
              <a:ext uri="{FF2B5EF4-FFF2-40B4-BE49-F238E27FC236}">
                <a16:creationId xmlns:a16="http://schemas.microsoft.com/office/drawing/2014/main" id="{D258DE31-C574-4D1B-AEE6-E85EBB261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8" y="1447800"/>
            <a:ext cx="2346960" cy="4191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917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A9378-78EB-4F3C-A87B-D67B0BDD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on the RGV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A3E8A-559A-4A71-A158-2D3CD4A52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32" y="2052918"/>
            <a:ext cx="12085468" cy="4195481"/>
          </a:xfrm>
        </p:spPr>
        <p:txBody>
          <a:bodyPr>
            <a:scene3d>
              <a:camera prst="perspectiveAbove"/>
              <a:lightRig rig="threePt" dir="t"/>
            </a:scene3d>
          </a:bodyPr>
          <a:lstStyle/>
          <a:p>
            <a:pPr marL="0" indent="0" algn="ctr">
              <a:buNone/>
            </a:pP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avifauna in deep South Texas is the most diverse north of the Mexican border</a:t>
            </a:r>
          </a:p>
          <a:p>
            <a:pPr marL="0" indent="0" algn="ctr">
              <a:buNone/>
            </a:pPr>
            <a:endParaRPr lang="en-US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algn="ctr">
              <a:buNone/>
            </a:pP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 is a </a:t>
            </a:r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major bird migration corridor</a:t>
            </a:r>
            <a:r>
              <a:rPr lang="en-US" sz="28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; the convergence of two major flyways (the Central and Mississippi) </a:t>
            </a:r>
          </a:p>
        </p:txBody>
      </p:sp>
    </p:spTree>
    <p:extLst>
      <p:ext uri="{BB962C8B-B14F-4D97-AF65-F5344CB8AC3E}">
        <p14:creationId xmlns:p14="http://schemas.microsoft.com/office/powerpoint/2010/main" val="198791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0EC2A3-983F-45FA-9121-F5094A657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6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7ED0-3C79-44B0-8F82-7C1C51EC4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 – Access the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E11F5-07B5-4534-B8E2-71D4F97BA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38" t="58750" r="19531" b="5977"/>
          <a:stretch/>
        </p:blipFill>
        <p:spPr>
          <a:xfrm>
            <a:off x="326078" y="2714237"/>
            <a:ext cx="11539844" cy="36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99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59D22-B3C6-4016-BD8E-2B7AF25C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– Accessing Info by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FF1889-94B6-4F91-874A-005EB3750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8" t="20833" r="17570" b="17990"/>
          <a:stretch/>
        </p:blipFill>
        <p:spPr>
          <a:xfrm>
            <a:off x="2066435" y="2138643"/>
            <a:ext cx="8059129" cy="41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8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66D-4E8B-483C-A284-8EEAFF5C6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 by Hotspot or by County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F7909F-03E3-43A1-82E4-3CBF5E7AB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33056" r="17562" b="18472"/>
          <a:stretch/>
        </p:blipFill>
        <p:spPr>
          <a:xfrm>
            <a:off x="723900" y="2065781"/>
            <a:ext cx="11029950" cy="45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05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CEAE-1FD3-4AE7-ABB6-2D153D82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1FEAA-8C0F-4F01-A5AF-6B8AA815A0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45" t="9861" r="17562" b="6602"/>
          <a:stretch/>
        </p:blipFill>
        <p:spPr>
          <a:xfrm>
            <a:off x="2440022" y="1400175"/>
            <a:ext cx="7610812" cy="529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7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CEBE7-E7EB-420C-AD48-B462CBB83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establish the significance of the RGV in Avian Ecology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DFC2C5-BFD5-4B44-A0A4-6DF430442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44" y="2052638"/>
            <a:ext cx="6514288" cy="4195762"/>
          </a:xfrm>
        </p:spPr>
      </p:pic>
    </p:spTree>
    <p:extLst>
      <p:ext uri="{BB962C8B-B14F-4D97-AF65-F5344CB8AC3E}">
        <p14:creationId xmlns:p14="http://schemas.microsoft.com/office/powerpoint/2010/main" val="36206658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88</Words>
  <Application>Microsoft Office PowerPoint</Application>
  <PresentationFormat>Widescreen</PresentationFormat>
  <Paragraphs>12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Geospatial analysis of Avian activity in the RGV on Python with eBird.api and GIS.api</vt:lpstr>
      <vt:lpstr>A little Bit on the RGV</vt:lpstr>
      <vt:lpstr>PowerPoint Presentation</vt:lpstr>
      <vt:lpstr>First steps – Access the API</vt:lpstr>
      <vt:lpstr>Step 2 – Accessing Info by species</vt:lpstr>
      <vt:lpstr>Info by Hotspot or by County</vt:lpstr>
      <vt:lpstr>Data Prep</vt:lpstr>
      <vt:lpstr>Goal: establish the significance of the RGV in Avian Ecology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Geospatial analysis of Avian activity in the RGV on Python with eBird.api and GIS.api</dc:title>
  <dc:creator>bridgett collis</dc:creator>
  <cp:lastModifiedBy>bridgett collis</cp:lastModifiedBy>
  <cp:revision>3</cp:revision>
  <dcterms:created xsi:type="dcterms:W3CDTF">2019-03-06T18:43:26Z</dcterms:created>
  <dcterms:modified xsi:type="dcterms:W3CDTF">2019-03-06T19:02:00Z</dcterms:modified>
</cp:coreProperties>
</file>